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58" r:id="rId4"/>
    <p:sldId id="283" r:id="rId5"/>
    <p:sldId id="289" r:id="rId6"/>
    <p:sldId id="259" r:id="rId7"/>
    <p:sldId id="290" r:id="rId8"/>
    <p:sldId id="284" r:id="rId9"/>
    <p:sldId id="285" r:id="rId10"/>
    <p:sldId id="286" r:id="rId11"/>
    <p:sldId id="287" r:id="rId12"/>
    <p:sldId id="288" r:id="rId13"/>
    <p:sldId id="291" r:id="rId14"/>
    <p:sldId id="292"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93" r:id="rId30"/>
    <p:sldId id="274" r:id="rId31"/>
    <p:sldId id="275" r:id="rId32"/>
    <p:sldId id="276" r:id="rId33"/>
    <p:sldId id="277" r:id="rId34"/>
    <p:sldId id="278" r:id="rId35"/>
    <p:sldId id="279" r:id="rId36"/>
    <p:sldId id="280" r:id="rId37"/>
    <p:sldId id="281" r:id="rId38"/>
    <p:sldId id="29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20"/>
    <p:restoredTop sz="94647"/>
  </p:normalViewPr>
  <p:slideViewPr>
    <p:cSldViewPr snapToGrid="0" snapToObjects="1">
      <p:cViewPr>
        <p:scale>
          <a:sx n="94" d="100"/>
          <a:sy n="94" d="100"/>
        </p:scale>
        <p:origin x="2520" y="1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7EFF-C863-C140-9952-3F1EB1196378}" type="datetimeFigureOut">
              <a:rPr lang="en-US" smtClean="0"/>
              <a:t>4/5/20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CCA58-7F11-B64D-8BE7-220226468188}" type="slidenum">
              <a:rPr lang="en-US" smtClean="0"/>
              <a:t>‹#›</a:t>
            </a:fld>
            <a:endParaRPr lang="en-US"/>
          </a:p>
        </p:txBody>
      </p:sp>
    </p:spTree>
    <p:extLst>
      <p:ext uri="{BB962C8B-B14F-4D97-AF65-F5344CB8AC3E}">
        <p14:creationId xmlns:p14="http://schemas.microsoft.com/office/powerpoint/2010/main" val="58081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87483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8794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9447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38745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36DD4B-AC82-DE42-B24B-3A0669FDECBA}" type="datetimeFigureOut">
              <a:rPr lang="en-US" smtClean="0"/>
              <a:t>4/5/20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75677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6DD4B-AC82-DE42-B24B-3A0669FDECBA}" type="datetimeFigureOut">
              <a:rPr lang="en-US" smtClean="0"/>
              <a:t>4/5/20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2298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6DD4B-AC82-DE42-B24B-3A0669FDECBA}" type="datetimeFigureOut">
              <a:rPr lang="en-US" smtClean="0"/>
              <a:t>4/5/20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583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6DD4B-AC82-DE42-B24B-3A0669FDECBA}" type="datetimeFigureOut">
              <a:rPr lang="en-US" smtClean="0"/>
              <a:t>4/5/20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803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6DD4B-AC82-DE42-B24B-3A0669FDECBA}" type="datetimeFigureOut">
              <a:rPr lang="en-US" smtClean="0"/>
              <a:t>4/5/20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03591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9133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4/5/20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338785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DD4B-AC82-DE42-B24B-3A0669FDECBA}" type="datetimeFigureOut">
              <a:rPr lang="en-US" smtClean="0"/>
              <a:t>4/5/20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6F11D-414C-A54A-A893-5F5D83CE09A6}" type="slidenum">
              <a:rPr lang="en-US" smtClean="0"/>
              <a:t>‹#›</a:t>
            </a:fld>
            <a:endParaRPr lang="en-US"/>
          </a:p>
        </p:txBody>
      </p:sp>
    </p:spTree>
    <p:extLst>
      <p:ext uri="{BB962C8B-B14F-4D97-AF65-F5344CB8AC3E}">
        <p14:creationId xmlns:p14="http://schemas.microsoft.com/office/powerpoint/2010/main" val="151677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tthewjdenny/PPOL_628_Text_As_Data" TargetMode="External"/><Relationship Id="rId3" Type="http://schemas.openxmlformats.org/officeDocument/2006/relationships/hyperlink" Target="https://www.cs.cmu.edu/~mgormley/courses/10701-f16/slides/lecture20-topic-models.pdf"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PPOL 628: Text as Data </a:t>
            </a:r>
            <a:r>
              <a:rPr lang="mr-IN" dirty="0" smtClean="0"/>
              <a:t>–</a:t>
            </a:r>
            <a:r>
              <a:rPr lang="en-US" dirty="0" smtClean="0"/>
              <a:t> Computational Linguistics for Social Scientists</a:t>
            </a:r>
            <a:endParaRPr lang="en-US" dirty="0"/>
          </a:p>
        </p:txBody>
      </p:sp>
      <p:sp>
        <p:nvSpPr>
          <p:cNvPr id="3" name="Subtitle 2"/>
          <p:cNvSpPr>
            <a:spLocks noGrp="1"/>
          </p:cNvSpPr>
          <p:nvPr>
            <p:ph type="subTitle" idx="1"/>
          </p:nvPr>
        </p:nvSpPr>
        <p:spPr/>
        <p:txBody>
          <a:bodyPr/>
          <a:lstStyle/>
          <a:p>
            <a:endParaRPr lang="en-US" dirty="0" smtClean="0"/>
          </a:p>
          <a:p>
            <a:r>
              <a:rPr lang="en-US" dirty="0" smtClean="0"/>
              <a:t>Class 10: Topic Models</a:t>
            </a:r>
            <a:endParaRPr lang="en-US" dirty="0"/>
          </a:p>
        </p:txBody>
      </p:sp>
    </p:spTree>
    <p:extLst>
      <p:ext uri="{BB962C8B-B14F-4D97-AF65-F5344CB8AC3E}">
        <p14:creationId xmlns:p14="http://schemas.microsoft.com/office/powerpoint/2010/main" val="1399102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62" y="148907"/>
            <a:ext cx="10515600" cy="1325563"/>
          </a:xfrm>
        </p:spPr>
        <p:txBody>
          <a:bodyPr/>
          <a:lstStyle/>
          <a:p>
            <a:r>
              <a:rPr lang="en-US" dirty="0" err="1"/>
              <a:t>Dirichlet</a:t>
            </a:r>
            <a:r>
              <a:rPr lang="en-US" dirty="0"/>
              <a:t> Distribution </a:t>
            </a:r>
            <a:r>
              <a:rPr lang="mr-IN" dirty="0"/>
              <a:t>–</a:t>
            </a:r>
            <a:r>
              <a:rPr lang="en-US" dirty="0"/>
              <a:t> Smoothing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5020" y="2649220"/>
            <a:ext cx="7886700" cy="3822700"/>
          </a:xfrm>
          <a:prstGeom prst="rect">
            <a:avLst/>
          </a:prstGeom>
        </p:spPr>
      </p:pic>
      <p:sp>
        <p:nvSpPr>
          <p:cNvPr id="5" name="Content Placeholder 2"/>
          <p:cNvSpPr>
            <a:spLocks noGrp="1"/>
          </p:cNvSpPr>
          <p:nvPr>
            <p:ph idx="1"/>
          </p:nvPr>
        </p:nvSpPr>
        <p:spPr>
          <a:xfrm>
            <a:off x="838199" y="1474470"/>
            <a:ext cx="10515601" cy="5120639"/>
          </a:xfrm>
        </p:spPr>
        <p:txBody>
          <a:bodyPr>
            <a:normAutofit/>
          </a:bodyPr>
          <a:lstStyle/>
          <a:p>
            <a:r>
              <a:rPr lang="en-US" dirty="0" smtClean="0"/>
              <a:t>Very large 𝞪 means draws from </a:t>
            </a:r>
            <a:r>
              <a:rPr lang="en-US" dirty="0" err="1"/>
              <a:t>D</a:t>
            </a:r>
            <a:r>
              <a:rPr lang="en-US" dirty="0" err="1" smtClean="0"/>
              <a:t>irichlet</a:t>
            </a:r>
            <a:r>
              <a:rPr lang="en-US" dirty="0" smtClean="0"/>
              <a:t> are likely to be very similar, with relatively equal probability across categories.</a:t>
            </a:r>
          </a:p>
          <a:p>
            <a:endParaRPr lang="en-US" dirty="0" smtClean="0">
              <a:sym typeface="Wingdings"/>
            </a:endParaRPr>
          </a:p>
        </p:txBody>
      </p:sp>
    </p:spTree>
    <p:extLst>
      <p:ext uri="{BB962C8B-B14F-4D97-AF65-F5344CB8AC3E}">
        <p14:creationId xmlns:p14="http://schemas.microsoft.com/office/powerpoint/2010/main" val="600765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err="1"/>
              <a:t>Dirichlet</a:t>
            </a:r>
            <a:r>
              <a:rPr lang="en-US" dirty="0"/>
              <a:t> Distribution </a:t>
            </a:r>
            <a:r>
              <a:rPr lang="mr-IN" dirty="0"/>
              <a:t>–</a:t>
            </a:r>
            <a:r>
              <a:rPr lang="en-US" dirty="0"/>
              <a:t> Smoothing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1380" y="2730500"/>
            <a:ext cx="7835900" cy="3822700"/>
          </a:xfrm>
          <a:prstGeom prst="rect">
            <a:avLst/>
          </a:prstGeom>
        </p:spPr>
      </p:pic>
      <p:sp>
        <p:nvSpPr>
          <p:cNvPr id="5" name="Content Placeholder 2"/>
          <p:cNvSpPr>
            <a:spLocks noGrp="1"/>
          </p:cNvSpPr>
          <p:nvPr>
            <p:ph idx="1"/>
          </p:nvPr>
        </p:nvSpPr>
        <p:spPr>
          <a:xfrm>
            <a:off x="838199" y="1474470"/>
            <a:ext cx="10515601" cy="5120639"/>
          </a:xfrm>
        </p:spPr>
        <p:txBody>
          <a:bodyPr>
            <a:normAutofit/>
          </a:bodyPr>
          <a:lstStyle/>
          <a:p>
            <a:r>
              <a:rPr lang="en-US" dirty="0" smtClean="0"/>
              <a:t>Medium values 𝞪 means draws from </a:t>
            </a:r>
            <a:r>
              <a:rPr lang="en-US" dirty="0" err="1"/>
              <a:t>D</a:t>
            </a:r>
            <a:r>
              <a:rPr lang="en-US" dirty="0" err="1" smtClean="0"/>
              <a:t>irichlet</a:t>
            </a:r>
            <a:r>
              <a:rPr lang="en-US" dirty="0" smtClean="0"/>
              <a:t> are likely to exhibit more variation. Note that “size” of alpha is dependent on number of categories (grows with number of categories).</a:t>
            </a:r>
          </a:p>
          <a:p>
            <a:endParaRPr lang="en-US" dirty="0" smtClean="0">
              <a:sym typeface="Wingdings"/>
            </a:endParaRPr>
          </a:p>
        </p:txBody>
      </p:sp>
    </p:spTree>
    <p:extLst>
      <p:ext uri="{BB962C8B-B14F-4D97-AF65-F5344CB8AC3E}">
        <p14:creationId xmlns:p14="http://schemas.microsoft.com/office/powerpoint/2010/main" val="1610421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err="1"/>
              <a:t>Dirichlet</a:t>
            </a:r>
            <a:r>
              <a:rPr lang="en-US" dirty="0"/>
              <a:t> </a:t>
            </a:r>
            <a:r>
              <a:rPr lang="en-US" dirty="0" smtClean="0"/>
              <a:t>Distribution </a:t>
            </a:r>
            <a:r>
              <a:rPr lang="mr-IN" dirty="0" smtClean="0"/>
              <a:t>–</a:t>
            </a:r>
            <a:r>
              <a:rPr lang="en-US" dirty="0" smtClean="0"/>
              <a:t> Smoothing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60" y="2799080"/>
            <a:ext cx="7899400" cy="3848100"/>
          </a:xfrm>
          <a:prstGeom prst="rect">
            <a:avLst/>
          </a:prstGeom>
        </p:spPr>
      </p:pic>
      <p:sp>
        <p:nvSpPr>
          <p:cNvPr id="5" name="Content Placeholder 2"/>
          <p:cNvSpPr>
            <a:spLocks noGrp="1"/>
          </p:cNvSpPr>
          <p:nvPr>
            <p:ph idx="1"/>
          </p:nvPr>
        </p:nvSpPr>
        <p:spPr>
          <a:xfrm>
            <a:off x="838199" y="1474470"/>
            <a:ext cx="10515601" cy="5120639"/>
          </a:xfrm>
        </p:spPr>
        <p:txBody>
          <a:bodyPr>
            <a:normAutofit/>
          </a:bodyPr>
          <a:lstStyle/>
          <a:p>
            <a:r>
              <a:rPr lang="en-US" dirty="0" smtClean="0"/>
              <a:t>Very small 𝞪 means draws from </a:t>
            </a:r>
            <a:r>
              <a:rPr lang="en-US" dirty="0" err="1"/>
              <a:t>d</a:t>
            </a:r>
            <a:r>
              <a:rPr lang="en-US" dirty="0" err="1" smtClean="0"/>
              <a:t>irichlet</a:t>
            </a:r>
            <a:r>
              <a:rPr lang="en-US" dirty="0" smtClean="0"/>
              <a:t> are likely to be very peaked, with almost all probability mass on a single category.</a:t>
            </a:r>
          </a:p>
          <a:p>
            <a:endParaRPr lang="en-US" dirty="0" smtClean="0">
              <a:sym typeface="Wingdings"/>
            </a:endParaRPr>
          </a:p>
        </p:txBody>
      </p:sp>
    </p:spTree>
    <p:extLst>
      <p:ext uri="{BB962C8B-B14F-4D97-AF65-F5344CB8AC3E}">
        <p14:creationId xmlns:p14="http://schemas.microsoft.com/office/powerpoint/2010/main" val="75739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Latent </a:t>
            </a:r>
            <a:r>
              <a:rPr lang="en-US" dirty="0" err="1" smtClean="0"/>
              <a:t>Dirichlet</a:t>
            </a:r>
            <a:r>
              <a:rPr lang="en-US" dirty="0" smtClean="0"/>
              <a:t> Allocation (LDA)</a:t>
            </a:r>
            <a:endParaRPr lang="en-US" dirty="0"/>
          </a:p>
        </p:txBody>
      </p:sp>
      <p:sp>
        <p:nvSpPr>
          <p:cNvPr id="5" name="Content Placeholder 2"/>
          <p:cNvSpPr>
            <a:spLocks noGrp="1"/>
          </p:cNvSpPr>
          <p:nvPr>
            <p:ph idx="1"/>
          </p:nvPr>
        </p:nvSpPr>
        <p:spPr>
          <a:xfrm>
            <a:off x="838199" y="1474470"/>
            <a:ext cx="10515601" cy="5120639"/>
          </a:xfrm>
        </p:spPr>
        <p:txBody>
          <a:bodyPr>
            <a:normAutofit/>
          </a:bodyPr>
          <a:lstStyle/>
          <a:p>
            <a:r>
              <a:rPr lang="en-US" dirty="0" smtClean="0"/>
              <a:t>The canonical topic model (</a:t>
            </a:r>
            <a:r>
              <a:rPr lang="en-US" dirty="0" err="1" smtClean="0"/>
              <a:t>Blei</a:t>
            </a:r>
            <a:r>
              <a:rPr lang="en-US" dirty="0" smtClean="0"/>
              <a:t>, Ng, &amp; Jordan, 2003).</a:t>
            </a:r>
          </a:p>
          <a:p>
            <a:r>
              <a:rPr lang="en-US" dirty="0" smtClean="0"/>
              <a:t>A </a:t>
            </a:r>
            <a:r>
              <a:rPr lang="en-US" b="1" dirty="0" smtClean="0"/>
              <a:t>generative model</a:t>
            </a:r>
            <a:r>
              <a:rPr lang="en-US" dirty="0" smtClean="0"/>
              <a:t>: Posits a generative process for documents as first picking distribution over topics for that document, then picking words from topics.</a:t>
            </a:r>
          </a:p>
          <a:p>
            <a:r>
              <a:rPr lang="en-US" dirty="0" smtClean="0"/>
              <a:t>Goal of inference is then to “invert” the generative process to recover the document-topic distributions and topic-word distributions.</a:t>
            </a:r>
          </a:p>
          <a:p>
            <a:r>
              <a:rPr lang="en-US" dirty="0" smtClean="0">
                <a:sym typeface="Wingdings"/>
              </a:rPr>
              <a:t>Difficult inference problem with many solutions.</a:t>
            </a:r>
          </a:p>
          <a:p>
            <a:pPr lvl="1"/>
            <a:r>
              <a:rPr lang="en-US" dirty="0" smtClean="0">
                <a:sym typeface="Wingdings"/>
              </a:rPr>
              <a:t>We will cover most common inference approach: collapsed Gibbs sampling.</a:t>
            </a:r>
          </a:p>
          <a:p>
            <a:r>
              <a:rPr lang="en-US" dirty="0" smtClean="0">
                <a:sym typeface="Wingdings"/>
              </a:rPr>
              <a:t>Dozens of extensions to this model.</a:t>
            </a:r>
          </a:p>
          <a:p>
            <a:pPr lvl="1"/>
            <a:r>
              <a:rPr lang="en-US" dirty="0" smtClean="0">
                <a:sym typeface="Wingdings"/>
              </a:rPr>
              <a:t>Correlated topics, dynamic (temporal), polylingual, semi-supervised, structural (incorporating covariates -- next week), hierarchical, etc.</a:t>
            </a:r>
          </a:p>
        </p:txBody>
      </p:sp>
    </p:spTree>
    <p:extLst>
      <p:ext uri="{BB962C8B-B14F-4D97-AF65-F5344CB8AC3E}">
        <p14:creationId xmlns:p14="http://schemas.microsoft.com/office/powerpoint/2010/main" val="161911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Fixing Notation</a:t>
            </a:r>
            <a:endParaRPr lang="en-US" dirty="0"/>
          </a:p>
        </p:txBody>
      </p:sp>
      <p:sp>
        <p:nvSpPr>
          <p:cNvPr id="5" name="Content Placeholder 2"/>
          <p:cNvSpPr>
            <a:spLocks noGrp="1"/>
          </p:cNvSpPr>
          <p:nvPr>
            <p:ph idx="1"/>
          </p:nvPr>
        </p:nvSpPr>
        <p:spPr>
          <a:xfrm>
            <a:off x="838199" y="1474470"/>
            <a:ext cx="11049001" cy="5120639"/>
          </a:xfrm>
        </p:spPr>
        <p:txBody>
          <a:bodyPr>
            <a:normAutofit/>
          </a:bodyPr>
          <a:lstStyle/>
          <a:p>
            <a:r>
              <a:rPr lang="en-US" dirty="0" smtClean="0">
                <a:sym typeface="Wingdings"/>
              </a:rPr>
              <a:t>Let </a:t>
            </a:r>
            <a:r>
              <a:rPr lang="en-US" dirty="0" smtClean="0"/>
              <a:t>𝞪 be the smoothing parameter multiplied by the base measure, controlling the </a:t>
            </a:r>
            <a:r>
              <a:rPr lang="en-US" b="1" dirty="0" smtClean="0"/>
              <a:t>distribution over topics in documents</a:t>
            </a:r>
            <a:r>
              <a:rPr lang="en-US" dirty="0" smtClean="0"/>
              <a:t>.</a:t>
            </a:r>
          </a:p>
          <a:p>
            <a:r>
              <a:rPr lang="en-US" dirty="0">
                <a:sym typeface="Wingdings"/>
              </a:rPr>
              <a:t>Let </a:t>
            </a:r>
            <a:r>
              <a:rPr lang="en-US" dirty="0" smtClean="0">
                <a:sym typeface="Wingdings"/>
              </a:rPr>
              <a:t>𝞫</a:t>
            </a:r>
            <a:r>
              <a:rPr lang="en-US" dirty="0" smtClean="0"/>
              <a:t> </a:t>
            </a:r>
            <a:r>
              <a:rPr lang="en-US" dirty="0"/>
              <a:t>be the smoothing parameter multiplied by the base measure, controlling </a:t>
            </a:r>
            <a:r>
              <a:rPr lang="en-US" dirty="0" smtClean="0"/>
              <a:t>the </a:t>
            </a:r>
            <a:r>
              <a:rPr lang="en-US" b="1" dirty="0" smtClean="0"/>
              <a:t>distribution </a:t>
            </a:r>
            <a:r>
              <a:rPr lang="en-US" b="1" dirty="0"/>
              <a:t>over </a:t>
            </a:r>
            <a:r>
              <a:rPr lang="en-US" b="1" dirty="0" smtClean="0"/>
              <a:t>words </a:t>
            </a:r>
            <a:r>
              <a:rPr lang="en-US" b="1" dirty="0"/>
              <a:t>in </a:t>
            </a:r>
            <a:r>
              <a:rPr lang="en-US" b="1" dirty="0" smtClean="0"/>
              <a:t>topics</a:t>
            </a:r>
            <a:r>
              <a:rPr lang="en-US" dirty="0" smtClean="0"/>
              <a:t>.</a:t>
            </a:r>
          </a:p>
          <a:p>
            <a:r>
              <a:rPr lang="en-US" dirty="0" smtClean="0">
                <a:sym typeface="Wingdings"/>
              </a:rPr>
              <a:t>There are </a:t>
            </a:r>
            <a:r>
              <a:rPr lang="en-US" i="1" dirty="0" smtClean="0">
                <a:sym typeface="Wingdings"/>
              </a:rPr>
              <a:t>k</a:t>
            </a:r>
            <a:r>
              <a:rPr lang="en-US" dirty="0" smtClean="0">
                <a:sym typeface="Wingdings"/>
              </a:rPr>
              <a:t> ∈{1,</a:t>
            </a:r>
            <a:r>
              <a:rPr lang="mr-IN" dirty="0" smtClean="0">
                <a:sym typeface="Wingdings"/>
              </a:rPr>
              <a:t>…</a:t>
            </a:r>
            <a:r>
              <a:rPr lang="en-US" dirty="0" smtClean="0">
                <a:sym typeface="Wingdings"/>
              </a:rPr>
              <a:t>.,</a:t>
            </a:r>
            <a:r>
              <a:rPr lang="en-US" b="1" dirty="0" smtClean="0">
                <a:sym typeface="Wingdings"/>
              </a:rPr>
              <a:t>K</a:t>
            </a:r>
            <a:r>
              <a:rPr lang="en-US" dirty="0" smtClean="0">
                <a:sym typeface="Wingdings"/>
              </a:rPr>
              <a:t>} </a:t>
            </a:r>
            <a:r>
              <a:rPr lang="en-US" b="1" dirty="0" smtClean="0">
                <a:sym typeface="Wingdings"/>
              </a:rPr>
              <a:t>topics</a:t>
            </a:r>
            <a:r>
              <a:rPr lang="en-US" dirty="0" smtClean="0">
                <a:sym typeface="Wingdings"/>
              </a:rPr>
              <a:t>, each of which is a distribution over words.</a:t>
            </a:r>
          </a:p>
          <a:p>
            <a:r>
              <a:rPr lang="en-US" dirty="0" smtClean="0">
                <a:sym typeface="Wingdings"/>
              </a:rPr>
              <a:t>There are </a:t>
            </a:r>
            <a:r>
              <a:rPr lang="en-US" i="1" dirty="0" smtClean="0">
                <a:sym typeface="Wingdings"/>
              </a:rPr>
              <a:t>m</a:t>
            </a:r>
            <a:r>
              <a:rPr lang="en-US" dirty="0" smtClean="0">
                <a:sym typeface="Wingdings"/>
              </a:rPr>
              <a:t> </a:t>
            </a:r>
            <a:r>
              <a:rPr lang="en-US" dirty="0">
                <a:sym typeface="Wingdings"/>
              </a:rPr>
              <a:t>∈{1,</a:t>
            </a:r>
            <a:r>
              <a:rPr lang="mr-IN" dirty="0">
                <a:sym typeface="Wingdings"/>
              </a:rPr>
              <a:t>…</a:t>
            </a:r>
            <a:r>
              <a:rPr lang="en-US" dirty="0" smtClean="0">
                <a:sym typeface="Wingdings"/>
              </a:rPr>
              <a:t>.,</a:t>
            </a:r>
            <a:r>
              <a:rPr lang="en-US" b="1" dirty="0" smtClean="0">
                <a:sym typeface="Wingdings"/>
              </a:rPr>
              <a:t>M</a:t>
            </a:r>
            <a:r>
              <a:rPr lang="en-US" dirty="0" smtClean="0">
                <a:sym typeface="Wingdings"/>
              </a:rPr>
              <a:t>} </a:t>
            </a:r>
            <a:r>
              <a:rPr lang="en-US" b="1" dirty="0" smtClean="0">
                <a:sym typeface="Wingdings"/>
              </a:rPr>
              <a:t>documents, </a:t>
            </a:r>
            <a:r>
              <a:rPr lang="en-US" dirty="0" smtClean="0">
                <a:sym typeface="Wingdings"/>
              </a:rPr>
              <a:t>with </a:t>
            </a:r>
            <a:r>
              <a:rPr lang="en-US" i="1" dirty="0" smtClean="0">
                <a:sym typeface="Wingdings"/>
              </a:rPr>
              <a:t>n</a:t>
            </a:r>
            <a:r>
              <a:rPr lang="en-US" dirty="0">
                <a:sym typeface="Wingdings"/>
              </a:rPr>
              <a:t> ∈{1,</a:t>
            </a:r>
            <a:r>
              <a:rPr lang="mr-IN" dirty="0">
                <a:sym typeface="Wingdings"/>
              </a:rPr>
              <a:t>…</a:t>
            </a:r>
            <a:r>
              <a:rPr lang="en-US" dirty="0" smtClean="0">
                <a:sym typeface="Wingdings"/>
              </a:rPr>
              <a:t>.,</a:t>
            </a:r>
            <a:r>
              <a:rPr lang="en-US" b="1" dirty="0" smtClean="0">
                <a:sym typeface="Wingdings"/>
              </a:rPr>
              <a:t>N</a:t>
            </a:r>
            <a:r>
              <a:rPr lang="en-US" b="1" baseline="-25000" dirty="0" smtClean="0">
                <a:sym typeface="Wingdings"/>
              </a:rPr>
              <a:t>m</a:t>
            </a:r>
            <a:r>
              <a:rPr lang="en-US" dirty="0" smtClean="0">
                <a:sym typeface="Wingdings"/>
              </a:rPr>
              <a:t>} tokens in each document.</a:t>
            </a:r>
          </a:p>
          <a:p>
            <a:r>
              <a:rPr lang="en-US" dirty="0" smtClean="0">
                <a:sym typeface="Wingdings"/>
              </a:rPr>
              <a:t>For token </a:t>
            </a:r>
            <a:r>
              <a:rPr lang="en-US" i="1" dirty="0" smtClean="0">
                <a:sym typeface="Wingdings"/>
              </a:rPr>
              <a:t>n</a:t>
            </a:r>
            <a:r>
              <a:rPr lang="en-US" dirty="0" smtClean="0">
                <a:sym typeface="Wingdings"/>
              </a:rPr>
              <a:t> in document </a:t>
            </a:r>
            <a:r>
              <a:rPr lang="en-US" i="1" dirty="0" smtClean="0">
                <a:sym typeface="Wingdings"/>
              </a:rPr>
              <a:t>m</a:t>
            </a:r>
            <a:r>
              <a:rPr lang="en-US" dirty="0" smtClean="0">
                <a:sym typeface="Wingdings"/>
              </a:rPr>
              <a:t>, its topic assignment is denoted by </a:t>
            </a:r>
            <a:r>
              <a:rPr lang="en-US" i="1" dirty="0" err="1" smtClean="0">
                <a:sym typeface="Wingdings"/>
              </a:rPr>
              <a:t>z</a:t>
            </a:r>
            <a:r>
              <a:rPr lang="en-US" i="1" baseline="-25000" dirty="0" err="1" smtClean="0">
                <a:sym typeface="Wingdings"/>
              </a:rPr>
              <a:t>m,n</a:t>
            </a:r>
            <a:endParaRPr lang="en-US" i="1" baseline="-25000" dirty="0" smtClean="0">
              <a:sym typeface="Wingdings"/>
            </a:endParaRPr>
          </a:p>
          <a:p>
            <a:r>
              <a:rPr lang="en-US" dirty="0">
                <a:sym typeface="Wingdings"/>
              </a:rPr>
              <a:t>For token </a:t>
            </a:r>
            <a:r>
              <a:rPr lang="en-US" i="1" dirty="0">
                <a:sym typeface="Wingdings"/>
              </a:rPr>
              <a:t>n</a:t>
            </a:r>
            <a:r>
              <a:rPr lang="en-US" dirty="0">
                <a:sym typeface="Wingdings"/>
              </a:rPr>
              <a:t> in document </a:t>
            </a:r>
            <a:r>
              <a:rPr lang="en-US" i="1" dirty="0">
                <a:sym typeface="Wingdings"/>
              </a:rPr>
              <a:t>m</a:t>
            </a:r>
            <a:r>
              <a:rPr lang="en-US" dirty="0">
                <a:sym typeface="Wingdings"/>
              </a:rPr>
              <a:t>, its </a:t>
            </a:r>
            <a:r>
              <a:rPr lang="en-US" dirty="0" smtClean="0">
                <a:sym typeface="Wingdings"/>
              </a:rPr>
              <a:t>word type assignment is </a:t>
            </a:r>
            <a:r>
              <a:rPr lang="en-US" dirty="0">
                <a:sym typeface="Wingdings"/>
              </a:rPr>
              <a:t>denoted by </a:t>
            </a:r>
            <a:r>
              <a:rPr lang="en-US" i="1" dirty="0" err="1" smtClean="0">
                <a:sym typeface="Wingdings"/>
              </a:rPr>
              <a:t>x</a:t>
            </a:r>
            <a:r>
              <a:rPr lang="en-US" i="1" baseline="-25000" dirty="0" err="1" smtClean="0">
                <a:sym typeface="Wingdings"/>
              </a:rPr>
              <a:t>m,n</a:t>
            </a:r>
            <a:endParaRPr lang="en-US" i="1" baseline="-25000" dirty="0" smtClean="0">
              <a:sym typeface="Wingdings"/>
            </a:endParaRPr>
          </a:p>
          <a:p>
            <a:r>
              <a:rPr lang="en-US" dirty="0">
                <a:sym typeface="Wingdings"/>
              </a:rPr>
              <a:t>There are </a:t>
            </a:r>
            <a:r>
              <a:rPr lang="en-US" i="1" dirty="0" smtClean="0">
                <a:sym typeface="Wingdings"/>
              </a:rPr>
              <a:t>t</a:t>
            </a:r>
            <a:r>
              <a:rPr lang="en-US" dirty="0" smtClean="0">
                <a:sym typeface="Wingdings"/>
              </a:rPr>
              <a:t> </a:t>
            </a:r>
            <a:r>
              <a:rPr lang="en-US" dirty="0">
                <a:sym typeface="Wingdings"/>
              </a:rPr>
              <a:t>∈{1,</a:t>
            </a:r>
            <a:r>
              <a:rPr lang="mr-IN" dirty="0">
                <a:sym typeface="Wingdings"/>
              </a:rPr>
              <a:t>…</a:t>
            </a:r>
            <a:r>
              <a:rPr lang="en-US" dirty="0" smtClean="0">
                <a:sym typeface="Wingdings"/>
              </a:rPr>
              <a:t>.,</a:t>
            </a:r>
            <a:r>
              <a:rPr lang="en-US" b="1" dirty="0" smtClean="0">
                <a:sym typeface="Wingdings"/>
              </a:rPr>
              <a:t>V</a:t>
            </a:r>
            <a:r>
              <a:rPr lang="en-US" dirty="0" smtClean="0">
                <a:sym typeface="Wingdings"/>
              </a:rPr>
              <a:t>} </a:t>
            </a:r>
            <a:r>
              <a:rPr lang="en-US" b="1" dirty="0" smtClean="0">
                <a:sym typeface="Wingdings"/>
              </a:rPr>
              <a:t>word types </a:t>
            </a:r>
            <a:r>
              <a:rPr lang="en-US" dirty="0" smtClean="0">
                <a:sym typeface="Wingdings"/>
              </a:rPr>
              <a:t>(entries in our vocabulary).</a:t>
            </a:r>
            <a:endParaRPr lang="en-US" dirty="0">
              <a:sym typeface="Wingdings"/>
            </a:endParaRPr>
          </a:p>
          <a:p>
            <a:endParaRPr lang="en-US" i="1" dirty="0">
              <a:sym typeface="Wingdings"/>
            </a:endParaRPr>
          </a:p>
        </p:txBody>
      </p:sp>
    </p:spTree>
    <p:extLst>
      <p:ext uri="{BB962C8B-B14F-4D97-AF65-F5344CB8AC3E}">
        <p14:creationId xmlns:p14="http://schemas.microsoft.com/office/powerpoint/2010/main" val="121150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Generative Process </a:t>
            </a:r>
            <a:r>
              <a:rPr lang="mr-IN" dirty="0" smtClean="0"/>
              <a:t>–</a:t>
            </a:r>
            <a:r>
              <a:rPr lang="en-US" dirty="0" smtClean="0"/>
              <a:t> Algorith</a:t>
            </a:r>
            <a:r>
              <a:rPr lang="en-US" dirty="0"/>
              <a:t>m</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 y="2830808"/>
            <a:ext cx="11744644" cy="3651272"/>
          </a:xfrm>
          <a:prstGeom prst="rect">
            <a:avLst/>
          </a:prstGeom>
        </p:spPr>
      </p:pic>
      <p:sp>
        <p:nvSpPr>
          <p:cNvPr id="4" name="Content Placeholder 2"/>
          <p:cNvSpPr>
            <a:spLocks noGrp="1"/>
          </p:cNvSpPr>
          <p:nvPr>
            <p:ph idx="1"/>
          </p:nvPr>
        </p:nvSpPr>
        <p:spPr>
          <a:xfrm>
            <a:off x="838199" y="1474470"/>
            <a:ext cx="10515601" cy="5120639"/>
          </a:xfrm>
        </p:spPr>
        <p:txBody>
          <a:bodyPr>
            <a:normAutofit/>
          </a:bodyPr>
          <a:lstStyle/>
          <a:p>
            <a:r>
              <a:rPr lang="en-US" dirty="0" smtClean="0"/>
              <a:t>We draw topic-word distributions, then document-specific topic distributions, and use both of these to generate the actual words in the documents.</a:t>
            </a:r>
          </a:p>
          <a:p>
            <a:endParaRPr lang="en-US" dirty="0" smtClean="0">
              <a:sym typeface="Wingdings"/>
            </a:endParaRPr>
          </a:p>
        </p:txBody>
      </p:sp>
    </p:spTree>
    <p:extLst>
      <p:ext uri="{BB962C8B-B14F-4D97-AF65-F5344CB8AC3E}">
        <p14:creationId xmlns:p14="http://schemas.microsoft.com/office/powerpoint/2010/main" val="161916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Plate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23" y="1190620"/>
            <a:ext cx="10723777" cy="5385440"/>
          </a:xfrm>
          <a:prstGeom prst="rect">
            <a:avLst/>
          </a:prstGeom>
        </p:spPr>
      </p:pic>
    </p:spTree>
    <p:extLst>
      <p:ext uri="{BB962C8B-B14F-4D97-AF65-F5344CB8AC3E}">
        <p14:creationId xmlns:p14="http://schemas.microsoft.com/office/powerpoint/2010/main" val="1598350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380" y="2466916"/>
            <a:ext cx="10126980" cy="3913563"/>
          </a:xfrm>
          <a:prstGeom prst="rect">
            <a:avLst/>
          </a:prstGeom>
        </p:spPr>
      </p:pic>
      <p:sp>
        <p:nvSpPr>
          <p:cNvPr id="4" name="Content Placeholder 2"/>
          <p:cNvSpPr>
            <a:spLocks noGrp="1"/>
          </p:cNvSpPr>
          <p:nvPr>
            <p:ph idx="1"/>
          </p:nvPr>
        </p:nvSpPr>
        <p:spPr>
          <a:xfrm>
            <a:off x="838199" y="1474470"/>
            <a:ext cx="10515601" cy="5120639"/>
          </a:xfrm>
        </p:spPr>
        <p:txBody>
          <a:bodyPr>
            <a:normAutofit/>
          </a:bodyPr>
          <a:lstStyle/>
          <a:p>
            <a:r>
              <a:rPr lang="en-US" dirty="0" smtClean="0"/>
              <a:t>Each topic is a distribution over words.</a:t>
            </a:r>
          </a:p>
          <a:p>
            <a:endParaRPr lang="en-US" dirty="0" smtClean="0">
              <a:sym typeface="Wingdings"/>
            </a:endParaRPr>
          </a:p>
        </p:txBody>
      </p:sp>
    </p:spTree>
    <p:extLst>
      <p:ext uri="{BB962C8B-B14F-4D97-AF65-F5344CB8AC3E}">
        <p14:creationId xmlns:p14="http://schemas.microsoft.com/office/powerpoint/2010/main" val="2124363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1400" y="2476500"/>
            <a:ext cx="10096500" cy="3924300"/>
          </a:xfrm>
          <a:prstGeom prst="rect">
            <a:avLst/>
          </a:prstGeom>
        </p:spPr>
      </p:pic>
      <p:sp>
        <p:nvSpPr>
          <p:cNvPr id="4" name="Content Placeholder 2"/>
          <p:cNvSpPr>
            <a:spLocks noGrp="1"/>
          </p:cNvSpPr>
          <p:nvPr>
            <p:ph idx="1"/>
          </p:nvPr>
        </p:nvSpPr>
        <p:spPr>
          <a:xfrm>
            <a:off x="838199" y="1474470"/>
            <a:ext cx="10515601" cy="5120639"/>
          </a:xfrm>
        </p:spPr>
        <p:txBody>
          <a:bodyPr>
            <a:normAutofit/>
          </a:bodyPr>
          <a:lstStyle/>
          <a:p>
            <a:r>
              <a:rPr lang="en-US" dirty="0" smtClean="0"/>
              <a:t>We represent these topic-word distributions by thetas.</a:t>
            </a:r>
          </a:p>
          <a:p>
            <a:endParaRPr lang="en-US" dirty="0" smtClean="0">
              <a:sym typeface="Wingdings"/>
            </a:endParaRPr>
          </a:p>
        </p:txBody>
      </p:sp>
    </p:spTree>
    <p:extLst>
      <p:ext uri="{BB962C8B-B14F-4D97-AF65-F5344CB8AC3E}">
        <p14:creationId xmlns:p14="http://schemas.microsoft.com/office/powerpoint/2010/main" val="619995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020" y="2324100"/>
            <a:ext cx="10134600" cy="4025900"/>
          </a:xfrm>
          <a:prstGeom prst="rect">
            <a:avLst/>
          </a:prstGeom>
        </p:spPr>
      </p:pic>
      <p:sp>
        <p:nvSpPr>
          <p:cNvPr id="4" name="Content Placeholder 2"/>
          <p:cNvSpPr>
            <a:spLocks noGrp="1"/>
          </p:cNvSpPr>
          <p:nvPr>
            <p:ph idx="1"/>
          </p:nvPr>
        </p:nvSpPr>
        <p:spPr>
          <a:xfrm>
            <a:off x="838199" y="1474470"/>
            <a:ext cx="10515601" cy="5120639"/>
          </a:xfrm>
        </p:spPr>
        <p:txBody>
          <a:bodyPr>
            <a:normAutofit/>
          </a:bodyPr>
          <a:lstStyle/>
          <a:p>
            <a:r>
              <a:rPr lang="en-US" dirty="0" smtClean="0"/>
              <a:t>Each topic is usually represented by the highest probability words in that topic, and researchers typically assign an overarching label to the topic.</a:t>
            </a:r>
          </a:p>
          <a:p>
            <a:endParaRPr lang="en-US" dirty="0" smtClean="0">
              <a:sym typeface="Wingdings"/>
            </a:endParaRPr>
          </a:p>
        </p:txBody>
      </p:sp>
    </p:spTree>
    <p:extLst>
      <p:ext uri="{BB962C8B-B14F-4D97-AF65-F5344CB8AC3E}">
        <p14:creationId xmlns:p14="http://schemas.microsoft.com/office/powerpoint/2010/main" val="438050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838200" y="1201002"/>
            <a:ext cx="10912522" cy="5418161"/>
          </a:xfrm>
        </p:spPr>
        <p:txBody>
          <a:bodyPr>
            <a:normAutofit/>
          </a:bodyPr>
          <a:lstStyle/>
          <a:p>
            <a:endParaRPr lang="en-US" dirty="0" smtClean="0"/>
          </a:p>
          <a:p>
            <a:r>
              <a:rPr lang="en-US" dirty="0" smtClean="0"/>
              <a:t>Lecture: an overview of topic models.</a:t>
            </a:r>
          </a:p>
          <a:p>
            <a:pPr lvl="1"/>
            <a:r>
              <a:rPr lang="en-US" dirty="0"/>
              <a:t>G</a:t>
            </a:r>
            <a:r>
              <a:rPr lang="en-US" dirty="0" smtClean="0"/>
              <a:t>enerative process and inference.</a:t>
            </a:r>
          </a:p>
          <a:p>
            <a:pPr lvl="1"/>
            <a:r>
              <a:rPr lang="en-US" dirty="0" smtClean="0"/>
              <a:t>Moving discussion of evaluation methods to next week.</a:t>
            </a:r>
          </a:p>
          <a:p>
            <a:pPr lvl="1"/>
            <a:endParaRPr lang="en-US" dirty="0" smtClean="0"/>
          </a:p>
          <a:p>
            <a:r>
              <a:rPr lang="en-US" dirty="0" smtClean="0"/>
              <a:t>Lab</a:t>
            </a:r>
            <a:r>
              <a:rPr lang="en-US" dirty="0"/>
              <a:t>: </a:t>
            </a:r>
            <a:r>
              <a:rPr lang="en-US" dirty="0" err="1" smtClean="0"/>
              <a:t>topic_models.R</a:t>
            </a:r>
            <a:endParaRPr lang="en-US" dirty="0" smtClean="0"/>
          </a:p>
          <a:p>
            <a:endParaRPr lang="en-US" dirty="0" smtClean="0">
              <a:hlinkClick r:id="rId2"/>
            </a:endParaRPr>
          </a:p>
          <a:p>
            <a:r>
              <a:rPr lang="en-US" dirty="0" smtClean="0"/>
              <a:t>Website: </a:t>
            </a:r>
            <a:r>
              <a:rPr lang="en-US" dirty="0" smtClean="0">
                <a:hlinkClick r:id="rId2"/>
              </a:rPr>
              <a:t>github.com/matthewjdenny/PPOL_628_Text_As_Data</a:t>
            </a:r>
            <a:endParaRPr lang="en-US" dirty="0" smtClean="0"/>
          </a:p>
          <a:p>
            <a:endParaRPr lang="en-US" dirty="0" smtClean="0"/>
          </a:p>
          <a:p>
            <a:r>
              <a:rPr lang="en-US" dirty="0" smtClean="0"/>
              <a:t>Most slides from: </a:t>
            </a:r>
            <a:r>
              <a:rPr lang="en-US" dirty="0">
                <a:hlinkClick r:id="rId3"/>
              </a:rPr>
              <a:t>https://www.cs.cmu.edu/~mgormley/courses/10701-f16/slides/lecture20-topic-models.pdf</a:t>
            </a:r>
            <a:endParaRPr lang="en-US" dirty="0" smtClean="0"/>
          </a:p>
          <a:p>
            <a:endParaRPr lang="en-US" dirty="0"/>
          </a:p>
          <a:p>
            <a:endParaRPr lang="en-US" dirty="0"/>
          </a:p>
        </p:txBody>
      </p:sp>
    </p:spTree>
    <p:extLst>
      <p:ext uri="{BB962C8B-B14F-4D97-AF65-F5344CB8AC3E}">
        <p14:creationId xmlns:p14="http://schemas.microsoft.com/office/powerpoint/2010/main" val="1112842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0220" y="1484948"/>
            <a:ext cx="8359140" cy="4992410"/>
          </a:xfrm>
          <a:prstGeom prst="rect">
            <a:avLst/>
          </a:prstGeom>
        </p:spPr>
      </p:pic>
    </p:spTree>
    <p:extLst>
      <p:ext uri="{BB962C8B-B14F-4D97-AF65-F5344CB8AC3E}">
        <p14:creationId xmlns:p14="http://schemas.microsoft.com/office/powerpoint/2010/main" val="273155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5299" y="1484948"/>
            <a:ext cx="8361465" cy="4976812"/>
          </a:xfrm>
          <a:prstGeom prst="rect">
            <a:avLst/>
          </a:prstGeom>
        </p:spPr>
      </p:pic>
    </p:spTree>
    <p:extLst>
      <p:ext uri="{BB962C8B-B14F-4D97-AF65-F5344CB8AC3E}">
        <p14:creationId xmlns:p14="http://schemas.microsoft.com/office/powerpoint/2010/main" val="8679378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a:t>
            </a:r>
            <a:r>
              <a:rPr lang="en-US" dirty="0"/>
              <a:t>Generative Process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7360" y="1308478"/>
            <a:ext cx="8625840" cy="5125341"/>
          </a:xfrm>
          <a:prstGeom prst="rect">
            <a:avLst/>
          </a:prstGeom>
        </p:spPr>
      </p:pic>
    </p:spTree>
    <p:extLst>
      <p:ext uri="{BB962C8B-B14F-4D97-AF65-F5344CB8AC3E}">
        <p14:creationId xmlns:p14="http://schemas.microsoft.com/office/powerpoint/2010/main" val="19835939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484948"/>
            <a:ext cx="8336280" cy="4940410"/>
          </a:xfrm>
          <a:prstGeom prst="rect">
            <a:avLst/>
          </a:prstGeom>
        </p:spPr>
      </p:pic>
    </p:spTree>
    <p:extLst>
      <p:ext uri="{BB962C8B-B14F-4D97-AF65-F5344CB8AC3E}">
        <p14:creationId xmlns:p14="http://schemas.microsoft.com/office/powerpoint/2010/main" val="960461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Process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100" y="1484948"/>
            <a:ext cx="8465820" cy="4999167"/>
          </a:xfrm>
          <a:prstGeom prst="rect">
            <a:avLst/>
          </a:prstGeom>
        </p:spPr>
      </p:pic>
    </p:spTree>
    <p:extLst>
      <p:ext uri="{BB962C8B-B14F-4D97-AF65-F5344CB8AC3E}">
        <p14:creationId xmlns:p14="http://schemas.microsoft.com/office/powerpoint/2010/main" val="1496844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a:t>
            </a:r>
            <a:r>
              <a:rPr lang="en-US" dirty="0" smtClean="0"/>
              <a:t>Problem of Inference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180" y="1484948"/>
            <a:ext cx="8171180" cy="4991212"/>
          </a:xfrm>
          <a:prstGeom prst="rect">
            <a:avLst/>
          </a:prstGeom>
        </p:spPr>
      </p:pic>
    </p:spTree>
    <p:extLst>
      <p:ext uri="{BB962C8B-B14F-4D97-AF65-F5344CB8AC3E}">
        <p14:creationId xmlns:p14="http://schemas.microsoft.com/office/powerpoint/2010/main" val="73668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Collapsed Gibbs Sampling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88" y="1226320"/>
            <a:ext cx="10378985" cy="5303798"/>
          </a:xfrm>
          <a:prstGeom prst="rect">
            <a:avLst/>
          </a:prstGeom>
        </p:spPr>
      </p:pic>
    </p:spTree>
    <p:extLst>
      <p:ext uri="{BB962C8B-B14F-4D97-AF65-F5344CB8AC3E}">
        <p14:creationId xmlns:p14="http://schemas.microsoft.com/office/powerpoint/2010/main" val="1140980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Collapsed Gibbs Sampling Algorithm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5849" y="4276791"/>
            <a:ext cx="6897949" cy="2444418"/>
          </a:xfrm>
          <a:prstGeom prst="rect">
            <a:avLst/>
          </a:prstGeom>
        </p:spPr>
      </p:pic>
      <p:sp>
        <p:nvSpPr>
          <p:cNvPr id="4" name="Content Placeholder 2"/>
          <p:cNvSpPr>
            <a:spLocks noGrp="1"/>
          </p:cNvSpPr>
          <p:nvPr>
            <p:ph idx="1"/>
          </p:nvPr>
        </p:nvSpPr>
        <p:spPr>
          <a:xfrm>
            <a:off x="838199" y="1474470"/>
            <a:ext cx="10515601" cy="4198361"/>
          </a:xfrm>
        </p:spPr>
        <p:txBody>
          <a:bodyPr>
            <a:normAutofit/>
          </a:bodyPr>
          <a:lstStyle/>
          <a:p>
            <a:r>
              <a:rPr lang="en-US" b="1" dirty="0" smtClean="0"/>
              <a:t>Collapsed</a:t>
            </a:r>
            <a:r>
              <a:rPr lang="en-US" dirty="0" smtClean="0"/>
              <a:t>: because we integrate out document-topic and topic-word distributions, for inference all we have to do is resample individual word-topic assignments.</a:t>
            </a:r>
          </a:p>
          <a:p>
            <a:r>
              <a:rPr lang="en-US" b="1" dirty="0" smtClean="0"/>
              <a:t>Gibbs Sampling</a:t>
            </a:r>
            <a:r>
              <a:rPr lang="en-US" dirty="0" smtClean="0"/>
              <a:t>: initialize to random token-topic assignments and keep resampling token-topic assignments until empirical distribution over topic assignments in documents converges.</a:t>
            </a:r>
          </a:p>
          <a:p>
            <a:endParaRPr lang="en-US" dirty="0" smtClean="0">
              <a:sym typeface="Wingdings"/>
            </a:endParaRPr>
          </a:p>
        </p:txBody>
      </p:sp>
    </p:spTree>
    <p:extLst>
      <p:ext uri="{BB962C8B-B14F-4D97-AF65-F5344CB8AC3E}">
        <p14:creationId xmlns:p14="http://schemas.microsoft.com/office/powerpoint/2010/main" val="212004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The Math to Determine Conditionals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739" y="1484948"/>
            <a:ext cx="9481701" cy="4996180"/>
          </a:xfrm>
          <a:prstGeom prst="rect">
            <a:avLst/>
          </a:prstGeom>
        </p:spPr>
      </p:pic>
    </p:spTree>
    <p:extLst>
      <p:ext uri="{BB962C8B-B14F-4D97-AF65-F5344CB8AC3E}">
        <p14:creationId xmlns:p14="http://schemas.microsoft.com/office/powerpoint/2010/main" val="1442208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39" y="159385"/>
            <a:ext cx="11834429" cy="1325563"/>
          </a:xfrm>
        </p:spPr>
        <p:txBody>
          <a:bodyPr/>
          <a:lstStyle/>
          <a:p>
            <a:r>
              <a:rPr lang="en-US" dirty="0" smtClean="0"/>
              <a:t>Resampling Token Topic Assignments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749" y="4027414"/>
            <a:ext cx="7998877" cy="2720266"/>
          </a:xfrm>
          <a:prstGeom prst="rect">
            <a:avLst/>
          </a:prstGeom>
        </p:spPr>
      </p:pic>
      <p:sp>
        <p:nvSpPr>
          <p:cNvPr id="5" name="Content Placeholder 2"/>
          <p:cNvSpPr>
            <a:spLocks noGrp="1"/>
          </p:cNvSpPr>
          <p:nvPr>
            <p:ph idx="1"/>
          </p:nvPr>
        </p:nvSpPr>
        <p:spPr>
          <a:xfrm>
            <a:off x="838199" y="1474470"/>
            <a:ext cx="10515601" cy="4198361"/>
          </a:xfrm>
        </p:spPr>
        <p:txBody>
          <a:bodyPr>
            <a:normAutofit/>
          </a:bodyPr>
          <a:lstStyle/>
          <a:p>
            <a:r>
              <a:rPr lang="en-US" dirty="0" smtClean="0"/>
              <a:t>Below we have the probability of the </a:t>
            </a:r>
            <a:r>
              <a:rPr lang="en-US" dirty="0" err="1"/>
              <a:t>i</a:t>
            </a:r>
            <a:r>
              <a:rPr lang="en-US" dirty="0" err="1" smtClean="0"/>
              <a:t>’th</a:t>
            </a:r>
            <a:r>
              <a:rPr lang="en-US" dirty="0" smtClean="0"/>
              <a:t> token in document </a:t>
            </a:r>
            <a:r>
              <a:rPr lang="en-US" i="1" dirty="0" smtClean="0"/>
              <a:t>m </a:t>
            </a:r>
            <a:r>
              <a:rPr lang="en-US" dirty="0" smtClean="0"/>
              <a:t>belonging in topic </a:t>
            </a:r>
            <a:r>
              <a:rPr lang="en-US" i="1" dirty="0" smtClean="0"/>
              <a:t>k</a:t>
            </a:r>
            <a:r>
              <a:rPr lang="en-US" dirty="0" smtClean="0"/>
              <a:t>, conditional on the current topic assignments of all of the other token-topic assignments in the document/corpus excluding the assignments of the current token. </a:t>
            </a:r>
          </a:p>
          <a:p>
            <a:r>
              <a:rPr lang="en-US" dirty="0" smtClean="0"/>
              <a:t>Use this to build a probability vector to sample new token topic assignment out of. </a:t>
            </a:r>
          </a:p>
          <a:p>
            <a:endParaRPr lang="en-US" dirty="0" smtClean="0">
              <a:sym typeface="Wingdings"/>
            </a:endParaRPr>
          </a:p>
        </p:txBody>
      </p:sp>
    </p:spTree>
    <p:extLst>
      <p:ext uri="{BB962C8B-B14F-4D97-AF65-F5344CB8AC3E}">
        <p14:creationId xmlns:p14="http://schemas.microsoft.com/office/powerpoint/2010/main" val="977520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Models</a:t>
            </a:r>
            <a:endParaRPr lang="en-US" dirty="0"/>
          </a:p>
        </p:txBody>
      </p:sp>
      <p:sp>
        <p:nvSpPr>
          <p:cNvPr id="3" name="Content Placeholder 2"/>
          <p:cNvSpPr>
            <a:spLocks noGrp="1"/>
          </p:cNvSpPr>
          <p:nvPr>
            <p:ph idx="1"/>
          </p:nvPr>
        </p:nvSpPr>
        <p:spPr>
          <a:xfrm>
            <a:off x="838199" y="1474470"/>
            <a:ext cx="10515601" cy="5120639"/>
          </a:xfrm>
        </p:spPr>
        <p:txBody>
          <a:bodyPr>
            <a:normAutofit lnSpcReduction="10000"/>
          </a:bodyPr>
          <a:lstStyle/>
          <a:p>
            <a:r>
              <a:rPr lang="en-US" dirty="0" smtClean="0">
                <a:sym typeface="Wingdings"/>
              </a:rPr>
              <a:t>Class of models for learning about the topical content of a corpus.</a:t>
            </a:r>
          </a:p>
          <a:p>
            <a:endParaRPr lang="en-US" dirty="0">
              <a:sym typeface="Wingdings"/>
            </a:endParaRPr>
          </a:p>
          <a:p>
            <a:r>
              <a:rPr lang="en-US" dirty="0" smtClean="0">
                <a:sym typeface="Wingdings"/>
              </a:rPr>
              <a:t>“</a:t>
            </a:r>
            <a:r>
              <a:rPr lang="en-US" dirty="0" smtClean="0">
                <a:sym typeface="Wingdings"/>
              </a:rPr>
              <a:t>Topic Model” can actually refer to any of of hundreds of different machine learning models. </a:t>
            </a:r>
          </a:p>
          <a:p>
            <a:pPr lvl="1"/>
            <a:r>
              <a:rPr lang="en-US" dirty="0" smtClean="0">
                <a:sym typeface="Wingdings"/>
              </a:rPr>
              <a:t>We will focus on the most popular in this class of models </a:t>
            </a:r>
            <a:r>
              <a:rPr lang="mr-IN" dirty="0" smtClean="0">
                <a:sym typeface="Wingdings"/>
              </a:rPr>
              <a:t>–</a:t>
            </a:r>
            <a:r>
              <a:rPr lang="en-US" dirty="0" smtClean="0">
                <a:sym typeface="Wingdings"/>
              </a:rPr>
              <a:t> Latent </a:t>
            </a:r>
            <a:r>
              <a:rPr lang="en-US" dirty="0" err="1" smtClean="0">
                <a:sym typeface="Wingdings"/>
              </a:rPr>
              <a:t>Dirichlet</a:t>
            </a:r>
            <a:r>
              <a:rPr lang="en-US" dirty="0" smtClean="0">
                <a:sym typeface="Wingdings"/>
              </a:rPr>
              <a:t> Allocation.</a:t>
            </a:r>
          </a:p>
          <a:p>
            <a:pPr lvl="1"/>
            <a:endParaRPr lang="en-US" dirty="0">
              <a:sym typeface="Wingdings"/>
            </a:endParaRPr>
          </a:p>
          <a:p>
            <a:r>
              <a:rPr lang="en-US" dirty="0" smtClean="0">
                <a:sym typeface="Wingdings"/>
              </a:rPr>
              <a:t>Having a basic understanding of the math and its relation to model performance is useful. </a:t>
            </a:r>
          </a:p>
          <a:p>
            <a:endParaRPr lang="en-US" dirty="0">
              <a:sym typeface="Wingdings"/>
            </a:endParaRPr>
          </a:p>
          <a:p>
            <a:r>
              <a:rPr lang="en-US" dirty="0" smtClean="0">
                <a:sym typeface="Wingdings"/>
              </a:rPr>
              <a:t>Researcher degrees of freedom (preprocessing, hyper-parameters) can have a huge impact on performance.</a:t>
            </a:r>
            <a:endParaRPr lang="en-US" dirty="0" smtClean="0">
              <a:sym typeface="Wingdings"/>
            </a:endParaRPr>
          </a:p>
        </p:txBody>
      </p:sp>
    </p:spTree>
    <p:extLst>
      <p:ext uri="{BB962C8B-B14F-4D97-AF65-F5344CB8AC3E}">
        <p14:creationId xmlns:p14="http://schemas.microsoft.com/office/powerpoint/2010/main" val="6986490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(collapsed Gibbs Sampling)</a:t>
            </a:r>
            <a:r>
              <a:rPr lang="mr-IN" dirty="0" smtClean="0"/>
              <a:t>–</a:t>
            </a:r>
            <a:r>
              <a:rPr lang="en-US" dirty="0" smtClean="0"/>
              <a:t> Initialization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5660" y="1484948"/>
            <a:ext cx="8094980" cy="4995856"/>
          </a:xfrm>
          <a:prstGeom prst="rect">
            <a:avLst/>
          </a:prstGeom>
        </p:spPr>
      </p:pic>
    </p:spTree>
    <p:extLst>
      <p:ext uri="{BB962C8B-B14F-4D97-AF65-F5344CB8AC3E}">
        <p14:creationId xmlns:p14="http://schemas.microsoft.com/office/powerpoint/2010/main" val="1398926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(collapsed Gibbs Sampling)</a:t>
            </a:r>
            <a:r>
              <a:rPr lang="mr-IN" dirty="0"/>
              <a:t>–</a:t>
            </a:r>
            <a:r>
              <a:rPr lang="en-US" dirty="0"/>
              <a:t> </a:t>
            </a:r>
            <a:r>
              <a:rPr lang="en-US" dirty="0" smtClean="0"/>
              <a:t>Inference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499" y="2133600"/>
            <a:ext cx="11434343" cy="4208780"/>
          </a:xfrm>
          <a:prstGeom prst="rect">
            <a:avLst/>
          </a:prstGeom>
        </p:spPr>
      </p:pic>
    </p:spTree>
    <p:extLst>
      <p:ext uri="{BB962C8B-B14F-4D97-AF65-F5344CB8AC3E}">
        <p14:creationId xmlns:p14="http://schemas.microsoft.com/office/powerpoint/2010/main" val="7957425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Extensions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680" y="1177008"/>
            <a:ext cx="8463280" cy="5680992"/>
          </a:xfrm>
          <a:prstGeom prst="rect">
            <a:avLst/>
          </a:prstGeom>
        </p:spPr>
      </p:pic>
    </p:spTree>
    <p:extLst>
      <p:ext uri="{BB962C8B-B14F-4D97-AF65-F5344CB8AC3E}">
        <p14:creationId xmlns:p14="http://schemas.microsoft.com/office/powerpoint/2010/main" val="846931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Correlated Topic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360" y="1484948"/>
            <a:ext cx="7340600" cy="5160664"/>
          </a:xfrm>
          <a:prstGeom prst="rect">
            <a:avLst/>
          </a:prstGeom>
        </p:spPr>
      </p:pic>
    </p:spTree>
    <p:extLst>
      <p:ext uri="{BB962C8B-B14F-4D97-AF65-F5344CB8AC3E}">
        <p14:creationId xmlns:p14="http://schemas.microsoft.com/office/powerpoint/2010/main" val="68352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Dynamic Topic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100" y="1484948"/>
            <a:ext cx="9118600" cy="5156200"/>
          </a:xfrm>
          <a:prstGeom prst="rect">
            <a:avLst/>
          </a:prstGeom>
        </p:spPr>
      </p:pic>
    </p:spTree>
    <p:extLst>
      <p:ext uri="{BB962C8B-B14F-4D97-AF65-F5344CB8AC3E}">
        <p14:creationId xmlns:p14="http://schemas.microsoft.com/office/powerpoint/2010/main" val="16838219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Polylingual Topic Models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900" y="1371600"/>
            <a:ext cx="8191500" cy="5486400"/>
          </a:xfrm>
          <a:prstGeom prst="rect">
            <a:avLst/>
          </a:prstGeom>
        </p:spPr>
      </p:pic>
    </p:spTree>
    <p:extLst>
      <p:ext uri="{BB962C8B-B14F-4D97-AF65-F5344CB8AC3E}">
        <p14:creationId xmlns:p14="http://schemas.microsoft.com/office/powerpoint/2010/main" val="852105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Polylingual Topic Models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640" y="1484948"/>
            <a:ext cx="9321800" cy="5016500"/>
          </a:xfrm>
          <a:prstGeom prst="rect">
            <a:avLst/>
          </a:prstGeom>
        </p:spPr>
      </p:pic>
    </p:spTree>
    <p:extLst>
      <p:ext uri="{BB962C8B-B14F-4D97-AF65-F5344CB8AC3E}">
        <p14:creationId xmlns:p14="http://schemas.microsoft.com/office/powerpoint/2010/main" val="843501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Topic Models </a:t>
            </a:r>
            <a:r>
              <a:rPr lang="mr-IN" dirty="0" smtClean="0"/>
              <a:t>–</a:t>
            </a:r>
            <a:r>
              <a:rPr lang="en-US" dirty="0" smtClean="0"/>
              <a:t> My Take</a:t>
            </a:r>
            <a:endParaRPr lang="en-US" dirty="0"/>
          </a:p>
        </p:txBody>
      </p:sp>
      <p:sp>
        <p:nvSpPr>
          <p:cNvPr id="4" name="Content Placeholder 2"/>
          <p:cNvSpPr>
            <a:spLocks noGrp="1"/>
          </p:cNvSpPr>
          <p:nvPr>
            <p:ph idx="1"/>
          </p:nvPr>
        </p:nvSpPr>
        <p:spPr>
          <a:xfrm>
            <a:off x="838199" y="1474470"/>
            <a:ext cx="10515601" cy="4844443"/>
          </a:xfrm>
        </p:spPr>
        <p:txBody>
          <a:bodyPr>
            <a:normAutofit/>
          </a:bodyPr>
          <a:lstStyle/>
          <a:p>
            <a:r>
              <a:rPr lang="en-US" dirty="0" smtClean="0"/>
              <a:t>Topic models can be a valuable tool for discovering themes/topics in a corpus.</a:t>
            </a:r>
          </a:p>
          <a:p>
            <a:r>
              <a:rPr lang="en-US" dirty="0" smtClean="0"/>
              <a:t>There are lots of different extensions (which have varying usefulness, some of which have questionable properties).</a:t>
            </a:r>
          </a:p>
          <a:p>
            <a:r>
              <a:rPr lang="en-US" dirty="0" smtClean="0"/>
              <a:t>As much as topic models are unsupervised, and thus (theoretically free from human bias), researcher decisions have a huge impact on results.</a:t>
            </a:r>
          </a:p>
          <a:p>
            <a:pPr lvl="1"/>
            <a:r>
              <a:rPr lang="en-US" dirty="0" err="1" smtClean="0"/>
              <a:t>PreText</a:t>
            </a:r>
            <a:r>
              <a:rPr lang="en-US" dirty="0" smtClean="0"/>
              <a:t> (Denny and </a:t>
            </a:r>
            <a:r>
              <a:rPr lang="en-US" dirty="0" err="1" smtClean="0"/>
              <a:t>Spirling</a:t>
            </a:r>
            <a:r>
              <a:rPr lang="en-US" dirty="0" smtClean="0"/>
              <a:t>, 2018)</a:t>
            </a:r>
          </a:p>
          <a:p>
            <a:pPr lvl="1"/>
            <a:r>
              <a:rPr lang="en-US" dirty="0" smtClean="0"/>
              <a:t>Choice of hyper-parameters (number of topics, concentration parameters, iterations, etc.).</a:t>
            </a:r>
          </a:p>
          <a:p>
            <a:pPr lvl="1"/>
            <a:r>
              <a:rPr lang="en-US" dirty="0" smtClean="0"/>
              <a:t>Rerunning model with a different seed will change results. </a:t>
            </a:r>
          </a:p>
          <a:p>
            <a:pPr lvl="1"/>
            <a:endParaRPr lang="en-US" dirty="0" smtClean="0"/>
          </a:p>
          <a:p>
            <a:endParaRPr lang="en-US" dirty="0" smtClean="0">
              <a:sym typeface="Wingdings"/>
            </a:endParaRPr>
          </a:p>
        </p:txBody>
      </p:sp>
    </p:spTree>
    <p:extLst>
      <p:ext uri="{BB962C8B-B14F-4D97-AF65-F5344CB8AC3E}">
        <p14:creationId xmlns:p14="http://schemas.microsoft.com/office/powerpoint/2010/main" val="1534584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Topic Models </a:t>
            </a:r>
            <a:r>
              <a:rPr lang="mr-IN" dirty="0" smtClean="0"/>
              <a:t>–</a:t>
            </a:r>
            <a:r>
              <a:rPr lang="en-US" dirty="0" smtClean="0"/>
              <a:t> My Take</a:t>
            </a:r>
            <a:endParaRPr lang="en-US" dirty="0"/>
          </a:p>
        </p:txBody>
      </p:sp>
      <p:sp>
        <p:nvSpPr>
          <p:cNvPr id="4" name="Content Placeholder 2"/>
          <p:cNvSpPr>
            <a:spLocks noGrp="1"/>
          </p:cNvSpPr>
          <p:nvPr>
            <p:ph idx="1"/>
          </p:nvPr>
        </p:nvSpPr>
        <p:spPr>
          <a:xfrm>
            <a:off x="838199" y="1474470"/>
            <a:ext cx="10515601" cy="4844443"/>
          </a:xfrm>
        </p:spPr>
        <p:txBody>
          <a:bodyPr>
            <a:normAutofit/>
          </a:bodyPr>
          <a:lstStyle/>
          <a:p>
            <a:r>
              <a:rPr lang="en-US" dirty="0" smtClean="0"/>
              <a:t>To serve as a valid basis for measurement, need to run your topic model only once.</a:t>
            </a:r>
          </a:p>
          <a:p>
            <a:r>
              <a:rPr lang="en-US" dirty="0" smtClean="0"/>
              <a:t>Validation (quantitative and qualitative is key).</a:t>
            </a:r>
          </a:p>
          <a:p>
            <a:r>
              <a:rPr lang="en-US" dirty="0" smtClean="0"/>
              <a:t>Experience (understanding how to preprocess data generally for interpretable results, how to select model hyper parameters, etc.) is key to not cherry-picking results from multiple model runs.</a:t>
            </a:r>
          </a:p>
          <a:p>
            <a:r>
              <a:rPr lang="en-US" dirty="0" smtClean="0"/>
              <a:t>Accessing many of these models will require you to step outside of R/python.</a:t>
            </a:r>
          </a:p>
          <a:p>
            <a:r>
              <a:rPr lang="en-US" dirty="0" smtClean="0"/>
              <a:t>Implementing collapsed Gibbs sampling for LDA from scratch is a good exercise if you are interested in programming.</a:t>
            </a:r>
          </a:p>
          <a:p>
            <a:pPr lvl="1"/>
            <a:endParaRPr lang="en-US" dirty="0" smtClean="0"/>
          </a:p>
          <a:p>
            <a:endParaRPr lang="en-US" dirty="0" smtClean="0">
              <a:sym typeface="Wingdings"/>
            </a:endParaRPr>
          </a:p>
        </p:txBody>
      </p:sp>
    </p:spTree>
    <p:extLst>
      <p:ext uri="{BB962C8B-B14F-4D97-AF65-F5344CB8AC3E}">
        <p14:creationId xmlns:p14="http://schemas.microsoft.com/office/powerpoint/2010/main" val="1319389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Topic Models -- Motivation</a:t>
            </a:r>
            <a:endParaRPr lang="en-US" dirty="0"/>
          </a:p>
        </p:txBody>
      </p:sp>
      <p:sp>
        <p:nvSpPr>
          <p:cNvPr id="3" name="Content Placeholder 2"/>
          <p:cNvSpPr>
            <a:spLocks noGrp="1"/>
          </p:cNvSpPr>
          <p:nvPr>
            <p:ph idx="1"/>
          </p:nvPr>
        </p:nvSpPr>
        <p:spPr>
          <a:xfrm>
            <a:off x="838199" y="1474470"/>
            <a:ext cx="10515601" cy="5120639"/>
          </a:xfrm>
        </p:spPr>
        <p:txBody>
          <a:bodyPr>
            <a:normAutofit/>
          </a:bodyPr>
          <a:lstStyle/>
          <a:p>
            <a:r>
              <a:rPr lang="en-US" dirty="0" smtClean="0">
                <a:sym typeface="Wingdings"/>
              </a:rPr>
              <a:t>You have a large number of documents (more than you can possibly read), and want to:</a:t>
            </a:r>
          </a:p>
          <a:p>
            <a:pPr lvl="1"/>
            <a:r>
              <a:rPr lang="en-US" dirty="0" smtClean="0">
                <a:sym typeface="Wingdings"/>
              </a:rPr>
              <a:t>Sort these documents into thematic or topical categories.</a:t>
            </a:r>
          </a:p>
          <a:p>
            <a:pPr lvl="1"/>
            <a:r>
              <a:rPr lang="en-US" dirty="0" smtClean="0">
                <a:sym typeface="Wingdings"/>
              </a:rPr>
              <a:t>Understand if different authors or groups of authors focus on different things.</a:t>
            </a:r>
          </a:p>
          <a:p>
            <a:pPr lvl="1"/>
            <a:r>
              <a:rPr lang="en-US" dirty="0" smtClean="0">
                <a:sym typeface="Wingdings"/>
              </a:rPr>
              <a:t>Understand how themes, topics change over time, or with other covariates.</a:t>
            </a:r>
          </a:p>
          <a:p>
            <a:pPr lvl="1"/>
            <a:endParaRPr lang="en-US" dirty="0">
              <a:sym typeface="Wingdings"/>
            </a:endParaRPr>
          </a:p>
          <a:p>
            <a:r>
              <a:rPr lang="en-US" dirty="0" smtClean="0">
                <a:sym typeface="Wingdings"/>
              </a:rPr>
              <a:t>We could use dictionaries, vanilla clustering algorithms, supervised learning, but each has problems:</a:t>
            </a:r>
          </a:p>
          <a:p>
            <a:pPr lvl="1"/>
            <a:r>
              <a:rPr lang="en-US" b="1" dirty="0" smtClean="0">
                <a:sym typeface="Wingdings"/>
              </a:rPr>
              <a:t>Dictionaries/Supervised Learning</a:t>
            </a:r>
            <a:r>
              <a:rPr lang="en-US" dirty="0" smtClean="0">
                <a:sym typeface="Wingdings"/>
              </a:rPr>
              <a:t>: hard to know ahead of time what all of the topics are, and all relevant words for all topics. Words can be relevant to more than one topic. Documents can be about more than one topic.</a:t>
            </a:r>
          </a:p>
          <a:p>
            <a:pPr lvl="1"/>
            <a:r>
              <a:rPr lang="en-US" b="1" dirty="0" smtClean="0">
                <a:sym typeface="Wingdings"/>
              </a:rPr>
              <a:t>Vanilla Clustering</a:t>
            </a:r>
            <a:r>
              <a:rPr lang="en-US" dirty="0" smtClean="0">
                <a:sym typeface="Wingdings"/>
              </a:rPr>
              <a:t>: documents can be about more than one topic, may want to discover topics, learn what important words in those topics are.</a:t>
            </a:r>
          </a:p>
          <a:p>
            <a:pPr lvl="1"/>
            <a:endParaRPr lang="en-US" dirty="0" smtClean="0">
              <a:sym typeface="Wingdings"/>
            </a:endParaRPr>
          </a:p>
        </p:txBody>
      </p:sp>
    </p:spTree>
    <p:extLst>
      <p:ext uri="{BB962C8B-B14F-4D97-AF65-F5344CB8AC3E}">
        <p14:creationId xmlns:p14="http://schemas.microsoft.com/office/powerpoint/2010/main" val="1813247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Topic Models -- Goals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021" y="2902939"/>
            <a:ext cx="7235301" cy="3842725"/>
          </a:xfrm>
          <a:prstGeom prst="rect">
            <a:avLst/>
          </a:prstGeom>
        </p:spPr>
      </p:pic>
      <p:sp>
        <p:nvSpPr>
          <p:cNvPr id="5" name="Content Placeholder 2"/>
          <p:cNvSpPr>
            <a:spLocks noGrp="1"/>
          </p:cNvSpPr>
          <p:nvPr>
            <p:ph idx="1"/>
          </p:nvPr>
        </p:nvSpPr>
        <p:spPr>
          <a:xfrm>
            <a:off x="838199" y="1474470"/>
            <a:ext cx="10515601" cy="5120639"/>
          </a:xfrm>
        </p:spPr>
        <p:txBody>
          <a:bodyPr>
            <a:normAutofit/>
          </a:bodyPr>
          <a:lstStyle/>
          <a:p>
            <a:r>
              <a:rPr lang="en-US" b="1" dirty="0" smtClean="0">
                <a:sym typeface="Wingdings"/>
              </a:rPr>
              <a:t>Learn what topics each document is about:</a:t>
            </a:r>
          </a:p>
          <a:p>
            <a:pPr lvl="1"/>
            <a:r>
              <a:rPr lang="en-US" dirty="0" smtClean="0">
                <a:sym typeface="Wingdings"/>
              </a:rPr>
              <a:t>Learn the </a:t>
            </a:r>
            <a:r>
              <a:rPr lang="en-US" b="1" dirty="0" smtClean="0">
                <a:sym typeface="Wingdings"/>
              </a:rPr>
              <a:t>proportion </a:t>
            </a:r>
            <a:r>
              <a:rPr lang="en-US" dirty="0" smtClean="0">
                <a:sym typeface="Wingdings"/>
              </a:rPr>
              <a:t>of each topic in each document.</a:t>
            </a:r>
          </a:p>
          <a:p>
            <a:pPr lvl="1"/>
            <a:r>
              <a:rPr lang="en-US" dirty="0" smtClean="0">
                <a:sym typeface="Wingdings"/>
              </a:rPr>
              <a:t>Document-topic proportions as a document covariate.</a:t>
            </a:r>
          </a:p>
          <a:p>
            <a:pPr lvl="1"/>
            <a:endParaRPr lang="en-US" dirty="0">
              <a:sym typeface="Wingdings"/>
            </a:endParaRPr>
          </a:p>
          <a:p>
            <a:r>
              <a:rPr lang="en-US" b="1" dirty="0" smtClean="0">
                <a:sym typeface="Wingdings"/>
              </a:rPr>
              <a:t>Learn what words best</a:t>
            </a:r>
            <a:br>
              <a:rPr lang="en-US" b="1" dirty="0" smtClean="0">
                <a:sym typeface="Wingdings"/>
              </a:rPr>
            </a:br>
            <a:r>
              <a:rPr lang="en-US" b="1" dirty="0" smtClean="0">
                <a:sym typeface="Wingdings"/>
              </a:rPr>
              <a:t>represent each topic</a:t>
            </a:r>
            <a:r>
              <a:rPr lang="en-US" dirty="0" smtClean="0">
                <a:sym typeface="Wingdings"/>
              </a:rPr>
              <a:t>:</a:t>
            </a:r>
          </a:p>
          <a:p>
            <a:pPr lvl="1"/>
            <a:r>
              <a:rPr lang="en-US" dirty="0" smtClean="0">
                <a:sym typeface="Wingdings"/>
              </a:rPr>
              <a:t>Learn the words with</a:t>
            </a:r>
            <a:br>
              <a:rPr lang="en-US" dirty="0" smtClean="0">
                <a:sym typeface="Wingdings"/>
              </a:rPr>
            </a:br>
            <a:r>
              <a:rPr lang="en-US" dirty="0" smtClean="0">
                <a:sym typeface="Wingdings"/>
              </a:rPr>
              <a:t>highest probability in </a:t>
            </a:r>
            <a:br>
              <a:rPr lang="en-US" dirty="0" smtClean="0">
                <a:sym typeface="Wingdings"/>
              </a:rPr>
            </a:br>
            <a:r>
              <a:rPr lang="en-US" dirty="0" smtClean="0">
                <a:sym typeface="Wingdings"/>
              </a:rPr>
              <a:t>each topic.</a:t>
            </a:r>
          </a:p>
          <a:p>
            <a:pPr lvl="1"/>
            <a:r>
              <a:rPr lang="en-US" dirty="0" smtClean="0">
                <a:sym typeface="Wingdings"/>
              </a:rPr>
              <a:t>Display results visually</a:t>
            </a:r>
            <a:br>
              <a:rPr lang="en-US" dirty="0" smtClean="0">
                <a:sym typeface="Wingdings"/>
              </a:rPr>
            </a:br>
            <a:r>
              <a:rPr lang="en-US" dirty="0" smtClean="0">
                <a:sym typeface="Wingdings"/>
              </a:rPr>
              <a:t>to enable easy human</a:t>
            </a:r>
            <a:br>
              <a:rPr lang="en-US" dirty="0" smtClean="0">
                <a:sym typeface="Wingdings"/>
              </a:rPr>
            </a:br>
            <a:r>
              <a:rPr lang="en-US" dirty="0" smtClean="0">
                <a:sym typeface="Wingdings"/>
              </a:rPr>
              <a:t>interpretation.</a:t>
            </a:r>
          </a:p>
        </p:txBody>
      </p:sp>
    </p:spTree>
    <p:extLst>
      <p:ext uri="{BB962C8B-B14F-4D97-AF65-F5344CB8AC3E}">
        <p14:creationId xmlns:p14="http://schemas.microsoft.com/office/powerpoint/2010/main" val="1099146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Mixture vs. Admixture Models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0558" y="3033594"/>
            <a:ext cx="7671613" cy="3753384"/>
          </a:xfrm>
          <a:prstGeom prst="rect">
            <a:avLst/>
          </a:prstGeom>
        </p:spPr>
      </p:pic>
      <p:sp>
        <p:nvSpPr>
          <p:cNvPr id="6" name="Content Placeholder 2"/>
          <p:cNvSpPr>
            <a:spLocks noGrp="1"/>
          </p:cNvSpPr>
          <p:nvPr>
            <p:ph idx="1"/>
          </p:nvPr>
        </p:nvSpPr>
        <p:spPr>
          <a:xfrm>
            <a:off x="742851" y="1234773"/>
            <a:ext cx="10515601" cy="5120639"/>
          </a:xfrm>
        </p:spPr>
        <p:txBody>
          <a:bodyPr>
            <a:normAutofit/>
          </a:bodyPr>
          <a:lstStyle/>
          <a:p>
            <a:r>
              <a:rPr lang="en-US" b="1" dirty="0" smtClean="0">
                <a:sym typeface="Wingdings"/>
              </a:rPr>
              <a:t>Mixture Model:</a:t>
            </a:r>
            <a:r>
              <a:rPr lang="en-US" dirty="0" smtClean="0">
                <a:sym typeface="Wingdings"/>
              </a:rPr>
              <a:t> Each document is about one topic, common words can be important in multiple topics.</a:t>
            </a:r>
          </a:p>
          <a:p>
            <a:r>
              <a:rPr lang="en-US" b="1" dirty="0" smtClean="0">
                <a:sym typeface="Wingdings"/>
              </a:rPr>
              <a:t>Admixture Model</a:t>
            </a:r>
            <a:r>
              <a:rPr lang="en-US" dirty="0" smtClean="0">
                <a:sym typeface="Wingdings"/>
              </a:rPr>
              <a:t>: Each document is about multiple topics in different proportions. Words are more exclusive to topics.</a:t>
            </a:r>
          </a:p>
          <a:p>
            <a:endParaRPr lang="en-US" b="1" dirty="0" smtClean="0">
              <a:sym typeface="Wingdings"/>
            </a:endParaRPr>
          </a:p>
        </p:txBody>
      </p:sp>
    </p:spTree>
    <p:extLst>
      <p:ext uri="{BB962C8B-B14F-4D97-AF65-F5344CB8AC3E}">
        <p14:creationId xmlns:p14="http://schemas.microsoft.com/office/powerpoint/2010/main" val="273685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The </a:t>
            </a:r>
            <a:r>
              <a:rPr lang="en-US" dirty="0" err="1" smtClean="0"/>
              <a:t>Dirichlet</a:t>
            </a:r>
            <a:r>
              <a:rPr lang="en-US" dirty="0" smtClean="0"/>
              <a:t> and Multinomial Distributions</a:t>
            </a:r>
            <a:endParaRPr lang="en-US" dirty="0"/>
          </a:p>
        </p:txBody>
      </p:sp>
      <p:sp>
        <p:nvSpPr>
          <p:cNvPr id="6" name="Content Placeholder 2"/>
          <p:cNvSpPr>
            <a:spLocks noGrp="1"/>
          </p:cNvSpPr>
          <p:nvPr>
            <p:ph idx="1"/>
          </p:nvPr>
        </p:nvSpPr>
        <p:spPr>
          <a:xfrm>
            <a:off x="716218" y="1350183"/>
            <a:ext cx="10515601" cy="5120639"/>
          </a:xfrm>
        </p:spPr>
        <p:txBody>
          <a:bodyPr>
            <a:normAutofit/>
          </a:bodyPr>
          <a:lstStyle/>
          <a:p>
            <a:r>
              <a:rPr lang="en-US" b="1" dirty="0" smtClean="0">
                <a:sym typeface="Wingdings"/>
              </a:rPr>
              <a:t>Multinomial Distribution:</a:t>
            </a:r>
            <a:r>
              <a:rPr lang="en-US" dirty="0" smtClean="0">
                <a:sym typeface="Wingdings"/>
              </a:rPr>
              <a:t> distribution over categories. Can take samples from distribution which are a category label.</a:t>
            </a:r>
          </a:p>
          <a:p>
            <a:pPr lvl="1"/>
            <a:r>
              <a:rPr lang="en-US" dirty="0" smtClean="0">
                <a:sym typeface="Wingdings"/>
              </a:rPr>
              <a:t>M(.5,.25,.25)  {1,2,1,1,3,2,1,2,1,3,1,1,3}</a:t>
            </a:r>
          </a:p>
          <a:p>
            <a:pPr lvl="1"/>
            <a:r>
              <a:rPr lang="en-US" dirty="0" smtClean="0">
                <a:sym typeface="Wingdings"/>
              </a:rPr>
              <a:t>Useful for modeling discrete categories like words within a given topic. </a:t>
            </a:r>
          </a:p>
          <a:p>
            <a:r>
              <a:rPr lang="en-US" b="1" dirty="0" err="1" smtClean="0">
                <a:sym typeface="Wingdings"/>
              </a:rPr>
              <a:t>Dirichlet</a:t>
            </a:r>
            <a:r>
              <a:rPr lang="en-US" b="1" dirty="0" smtClean="0">
                <a:sym typeface="Wingdings"/>
              </a:rPr>
              <a:t> Distribution</a:t>
            </a:r>
            <a:r>
              <a:rPr lang="en-US" dirty="0" smtClean="0">
                <a:sym typeface="Wingdings"/>
              </a:rPr>
              <a:t>: distribution over multinomial probability vectors. Each sample is a multinomial distribution.</a:t>
            </a:r>
          </a:p>
          <a:p>
            <a:pPr lvl="1"/>
            <a:r>
              <a:rPr lang="en-US" dirty="0" smtClean="0">
                <a:sym typeface="Wingdings"/>
              </a:rPr>
              <a:t>Useful for modeling distributions of categories like topics within documents, words within topics.</a:t>
            </a:r>
          </a:p>
          <a:p>
            <a:endParaRPr lang="en-US" b="1" dirty="0" smtClean="0">
              <a:sym typeface="Wingding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299" y="4909352"/>
            <a:ext cx="2984932" cy="168059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4492" y="4909353"/>
            <a:ext cx="3052504" cy="168059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7257" y="4910063"/>
            <a:ext cx="2966954" cy="1679881"/>
          </a:xfrm>
          <a:prstGeom prst="rect">
            <a:avLst/>
          </a:prstGeom>
        </p:spPr>
      </p:pic>
    </p:spTree>
    <p:extLst>
      <p:ext uri="{BB962C8B-B14F-4D97-AF65-F5344CB8AC3E}">
        <p14:creationId xmlns:p14="http://schemas.microsoft.com/office/powerpoint/2010/main" val="6544313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err="1" smtClean="0"/>
              <a:t>Dirichlet</a:t>
            </a:r>
            <a:r>
              <a:rPr lang="en-US" dirty="0" smtClean="0"/>
              <a:t> a as Generalization of Beta Dist.</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035" y="1109980"/>
            <a:ext cx="9373405" cy="5748020"/>
          </a:xfrm>
          <a:prstGeom prst="rect">
            <a:avLst/>
          </a:prstGeom>
        </p:spPr>
      </p:pic>
    </p:spTree>
    <p:extLst>
      <p:ext uri="{BB962C8B-B14F-4D97-AF65-F5344CB8AC3E}">
        <p14:creationId xmlns:p14="http://schemas.microsoft.com/office/powerpoint/2010/main" val="106719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err="1" smtClean="0"/>
              <a:t>Dirichelt</a:t>
            </a:r>
            <a:r>
              <a:rPr lang="en-US" dirty="0" smtClean="0"/>
              <a:t> has two hyper-parameters 𝞪 and </a:t>
            </a:r>
            <a:r>
              <a:rPr lang="en-US" b="1" dirty="0" smtClean="0"/>
              <a:t>m</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319" y="2793790"/>
            <a:ext cx="7454629" cy="3835261"/>
          </a:xfrm>
          <a:prstGeom prst="rect">
            <a:avLst/>
          </a:prstGeom>
        </p:spPr>
      </p:pic>
      <p:sp>
        <p:nvSpPr>
          <p:cNvPr id="4" name="Content Placeholder 2"/>
          <p:cNvSpPr>
            <a:spLocks noGrp="1"/>
          </p:cNvSpPr>
          <p:nvPr>
            <p:ph idx="1"/>
          </p:nvPr>
        </p:nvSpPr>
        <p:spPr>
          <a:xfrm>
            <a:off x="838199" y="1474470"/>
            <a:ext cx="10515601" cy="5120639"/>
          </a:xfrm>
        </p:spPr>
        <p:txBody>
          <a:bodyPr>
            <a:normAutofit/>
          </a:bodyPr>
          <a:lstStyle/>
          <a:p>
            <a:r>
              <a:rPr lang="en-US" dirty="0" smtClean="0"/>
              <a:t>𝞪 the “smoothing parameter” controls how “smooth” distribution is.</a:t>
            </a:r>
          </a:p>
          <a:p>
            <a:r>
              <a:rPr lang="en-US" b="1" dirty="0" smtClean="0"/>
              <a:t>m </a:t>
            </a:r>
            <a:r>
              <a:rPr lang="en-US" dirty="0" smtClean="0"/>
              <a:t>the “base measure” (a vector over categories) controls bias towards categories.</a:t>
            </a:r>
            <a:endParaRPr lang="en-US" b="1" dirty="0" smtClean="0"/>
          </a:p>
          <a:p>
            <a:endParaRPr lang="en-US" dirty="0" smtClean="0">
              <a:sym typeface="Wingdings"/>
            </a:endParaRPr>
          </a:p>
        </p:txBody>
      </p:sp>
    </p:spTree>
    <p:extLst>
      <p:ext uri="{BB962C8B-B14F-4D97-AF65-F5344CB8AC3E}">
        <p14:creationId xmlns:p14="http://schemas.microsoft.com/office/powerpoint/2010/main" val="4179441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15854</TotalTime>
  <Words>1276</Words>
  <Application>Microsoft Macintosh PowerPoint</Application>
  <PresentationFormat>Widescreen</PresentationFormat>
  <Paragraphs>118</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Calibri</vt:lpstr>
      <vt:lpstr>Calibri Light</vt:lpstr>
      <vt:lpstr>Mangal</vt:lpstr>
      <vt:lpstr>Wingdings</vt:lpstr>
      <vt:lpstr>Arial</vt:lpstr>
      <vt:lpstr>Office Theme</vt:lpstr>
      <vt:lpstr>PPOL 628: Text as Data – Computational Linguistics for Social Scientists</vt:lpstr>
      <vt:lpstr>Today</vt:lpstr>
      <vt:lpstr>Topic Models</vt:lpstr>
      <vt:lpstr>Topic Models -- Motivation</vt:lpstr>
      <vt:lpstr>Topic Models -- Goals</vt:lpstr>
      <vt:lpstr>Mixture vs. Admixture Models</vt:lpstr>
      <vt:lpstr>The Dirichlet and Multinomial Distributions</vt:lpstr>
      <vt:lpstr>Dirichlet a as Generalization of Beta Dist.</vt:lpstr>
      <vt:lpstr>Dirichelt has two hyper-parameters 𝞪 and m</vt:lpstr>
      <vt:lpstr>Dirichlet Distribution – Smoothing </vt:lpstr>
      <vt:lpstr>Dirichlet Distribution – Smoothing </vt:lpstr>
      <vt:lpstr>Dirichlet Distribution – Smoothing </vt:lpstr>
      <vt:lpstr>Latent Dirichlet Allocation (LDA)</vt:lpstr>
      <vt:lpstr>Fixing Notation</vt:lpstr>
      <vt:lpstr>LDA Generative Process – Algorithm</vt:lpstr>
      <vt:lpstr>LDA Plate Model</vt:lpstr>
      <vt:lpstr>LDA Generative Process</vt:lpstr>
      <vt:lpstr>LDA Generative Process</vt:lpstr>
      <vt:lpstr>LDA Generative Process</vt:lpstr>
      <vt:lpstr>LDA Generative Process</vt:lpstr>
      <vt:lpstr>LDA Generative Process</vt:lpstr>
      <vt:lpstr>LDA Generative Process </vt:lpstr>
      <vt:lpstr>LDA Generative Process</vt:lpstr>
      <vt:lpstr>LDA Generative Process</vt:lpstr>
      <vt:lpstr>LDA Problem of Inference</vt:lpstr>
      <vt:lpstr>Collapsed Gibbs Sampling</vt:lpstr>
      <vt:lpstr>Collapsed Gibbs Sampling Algorithm</vt:lpstr>
      <vt:lpstr>The Math to Determine Conditionals</vt:lpstr>
      <vt:lpstr>Resampling Token Topic Assignments</vt:lpstr>
      <vt:lpstr>LDA (collapsed Gibbs Sampling)– Initialization </vt:lpstr>
      <vt:lpstr>LDA (collapsed Gibbs Sampling)– Inference </vt:lpstr>
      <vt:lpstr>LDA Extensions</vt:lpstr>
      <vt:lpstr>Correlated Topic Model</vt:lpstr>
      <vt:lpstr>Dynamic Topic Model</vt:lpstr>
      <vt:lpstr>Polylingual Topic Models</vt:lpstr>
      <vt:lpstr>Polylingual Topic Models</vt:lpstr>
      <vt:lpstr>Topic Models – My Take</vt:lpstr>
      <vt:lpstr>Topic Models – My Take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PPOL 628: Text as Data – Computational Linguistics for Social Scientists</dc:title>
  <dc:creator>Microsoft Office User</dc:creator>
  <cp:lastModifiedBy>Microsoft Office User</cp:lastModifiedBy>
  <cp:revision>157</cp:revision>
  <cp:lastPrinted>2020-03-30T03:25:02Z</cp:lastPrinted>
  <dcterms:created xsi:type="dcterms:W3CDTF">2020-01-14T02:25:03Z</dcterms:created>
  <dcterms:modified xsi:type="dcterms:W3CDTF">2020-04-05T15:32:21Z</dcterms:modified>
</cp:coreProperties>
</file>